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60"/>
  </p:normalViewPr>
  <p:slideViewPr>
    <p:cSldViewPr>
      <p:cViewPr varScale="1">
        <p:scale>
          <a:sx n="109" d="100"/>
          <a:sy n="109" d="100"/>
        </p:scale>
        <p:origin x="666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79905" y="1008634"/>
            <a:ext cx="9302115" cy="3342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1999" cy="144170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739" y="423748"/>
            <a:ext cx="11544300" cy="993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36750" y="2486532"/>
            <a:ext cx="8318500" cy="3107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ktatas.hu/kozneveles/erettsegi/feladatsoro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oktatas.hu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ktatas.hu/pub_bin/dload/kozoktatas/erettsegi/vizsgakovetelmenyek2024/dig_kult_2024_e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1198245" marR="1192530" indent="755650">
              <a:lnSpc>
                <a:spcPts val="6140"/>
              </a:lnSpc>
              <a:spcBef>
                <a:spcPts val="1580"/>
              </a:spcBef>
            </a:pPr>
            <a:r>
              <a:rPr sz="6400" b="1" spc="-10" dirty="0">
                <a:latin typeface="Georgia"/>
                <a:cs typeface="Georgia"/>
              </a:rPr>
              <a:t>ÁLTALÁNOS TUDNIVALÓK</a:t>
            </a:r>
            <a:r>
              <a:rPr sz="6400" b="1" spc="-375" dirty="0">
                <a:latin typeface="Georgia"/>
                <a:cs typeface="Georgia"/>
              </a:rPr>
              <a:t> </a:t>
            </a:r>
            <a:r>
              <a:rPr sz="6400" b="1" spc="-50" dirty="0">
                <a:latin typeface="Georgia"/>
                <a:cs typeface="Georgia"/>
              </a:rPr>
              <a:t>A</a:t>
            </a:r>
            <a:endParaRPr sz="6400" dirty="0">
              <a:latin typeface="Georgia"/>
              <a:cs typeface="Georgia"/>
            </a:endParaRPr>
          </a:p>
          <a:p>
            <a:pPr marL="1183005" marR="5080" indent="-1170940">
              <a:lnSpc>
                <a:spcPts val="6150"/>
              </a:lnSpc>
              <a:spcBef>
                <a:spcPts val="5"/>
              </a:spcBef>
            </a:pPr>
            <a:r>
              <a:rPr sz="6400" b="1" dirty="0">
                <a:latin typeface="Georgia"/>
                <a:cs typeface="Georgia"/>
              </a:rPr>
              <a:t>DIGITÁLIS </a:t>
            </a:r>
            <a:r>
              <a:rPr sz="6400" b="1" spc="-10" dirty="0">
                <a:latin typeface="Georgia"/>
                <a:cs typeface="Georgia"/>
              </a:rPr>
              <a:t>KULTÚRA ÉRETTSÉGIRŐL</a:t>
            </a:r>
            <a:endParaRPr sz="6400" dirty="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66640" y="4975047"/>
            <a:ext cx="36474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10" dirty="0">
                <a:solidFill>
                  <a:srgbClr val="00AFEF"/>
                </a:solidFill>
                <a:latin typeface="Georgia"/>
                <a:cs typeface="Georgia"/>
              </a:rPr>
              <a:t>Közérthetően</a:t>
            </a:r>
            <a:endParaRPr sz="4800">
              <a:latin typeface="Georgia"/>
              <a:cs typeface="Georgia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9753600" y="5943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Deme Nándor</a:t>
            </a:r>
            <a:endParaRPr lang="hu-HU" sz="2400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  <p:pic>
        <p:nvPicPr>
          <p:cNvPr id="1026" name="Picture 2" descr="SE cím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3813175"/>
            <a:ext cx="2130425" cy="213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4594" y="784097"/>
            <a:ext cx="82156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55900" algn="l"/>
              </a:tabLst>
            </a:pPr>
            <a:r>
              <a:rPr sz="3600" dirty="0"/>
              <a:t>SZÓBELI</a:t>
            </a:r>
            <a:r>
              <a:rPr sz="3600" spc="-25" dirty="0"/>
              <a:t> </a:t>
            </a:r>
            <a:r>
              <a:rPr sz="3600" spc="-50" dirty="0"/>
              <a:t>T</a:t>
            </a:r>
            <a:r>
              <a:rPr sz="3600" dirty="0"/>
              <a:t>	ÉTELSOROK</a:t>
            </a:r>
            <a:r>
              <a:rPr sz="3600" spc="-35" dirty="0"/>
              <a:t> </a:t>
            </a:r>
            <a:r>
              <a:rPr sz="3600" spc="-10" dirty="0"/>
              <a:t>JELLEMZŐI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182116" y="1951507"/>
            <a:ext cx="10168255" cy="279844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95"/>
              </a:spcBef>
              <a:buFont typeface="Arial"/>
              <a:buChar char="►"/>
              <a:tabLst>
                <a:tab pos="355600" algn="l"/>
              </a:tabLst>
            </a:pPr>
            <a:r>
              <a:rPr sz="2200" b="1" dirty="0">
                <a:solidFill>
                  <a:srgbClr val="FF0000"/>
                </a:solidFill>
                <a:latin typeface="Georgia"/>
                <a:cs typeface="Georgia"/>
              </a:rPr>
              <a:t>Közép</a:t>
            </a:r>
            <a:r>
              <a:rPr sz="2200" b="1" spc="-5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FF0000"/>
                </a:solidFill>
                <a:latin typeface="Georgia"/>
                <a:cs typeface="Georgia"/>
              </a:rPr>
              <a:t>szinten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:</a:t>
            </a:r>
            <a:r>
              <a:rPr sz="2200" spc="-6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legalább</a:t>
            </a:r>
            <a:r>
              <a:rPr sz="22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20</a:t>
            </a:r>
            <a:r>
              <a:rPr sz="220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Georgia"/>
                <a:cs typeface="Georgia"/>
              </a:rPr>
              <a:t>tétel</a:t>
            </a:r>
            <a:endParaRPr sz="2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1000"/>
              </a:spcBef>
              <a:buFont typeface="Arial"/>
              <a:buChar char="►"/>
              <a:tabLst>
                <a:tab pos="355600" algn="l"/>
              </a:tabLst>
            </a:pP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csak</a:t>
            </a:r>
            <a:r>
              <a:rPr sz="22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akkor</a:t>
            </a:r>
            <a:r>
              <a:rPr sz="22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kell</a:t>
            </a:r>
            <a:r>
              <a:rPr sz="22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szóbelizni,</a:t>
            </a:r>
            <a:r>
              <a:rPr sz="22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ha</a:t>
            </a:r>
            <a:r>
              <a:rPr sz="22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25%</a:t>
            </a:r>
            <a:r>
              <a:rPr sz="22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alatti</a:t>
            </a:r>
            <a:r>
              <a:rPr sz="22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22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gyakorlati</a:t>
            </a:r>
            <a:r>
              <a:rPr sz="22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vizsga</a:t>
            </a:r>
            <a:r>
              <a:rPr sz="22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(de</a:t>
            </a:r>
            <a:r>
              <a:rPr sz="22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legalább</a:t>
            </a:r>
            <a:r>
              <a:rPr sz="22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Georgia"/>
                <a:cs typeface="Georgia"/>
              </a:rPr>
              <a:t>12%-</a:t>
            </a:r>
            <a:r>
              <a:rPr sz="2200" spc="-25" dirty="0">
                <a:solidFill>
                  <a:srgbClr val="FFFFFF"/>
                </a:solidFill>
                <a:latin typeface="Georgia"/>
                <a:cs typeface="Georgia"/>
              </a:rPr>
              <a:t>os)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145"/>
              </a:spcBef>
              <a:buFont typeface="Arial"/>
              <a:buChar char="►"/>
            </a:pPr>
            <a:endParaRPr sz="2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►"/>
              <a:tabLst>
                <a:tab pos="355600" algn="l"/>
              </a:tabLst>
            </a:pPr>
            <a:r>
              <a:rPr sz="2200" b="1" dirty="0">
                <a:solidFill>
                  <a:srgbClr val="FF0000"/>
                </a:solidFill>
                <a:latin typeface="Georgia"/>
                <a:cs typeface="Georgia"/>
              </a:rPr>
              <a:t>Emelt</a:t>
            </a:r>
            <a:r>
              <a:rPr sz="2200" b="1" spc="-6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FF0000"/>
                </a:solidFill>
                <a:latin typeface="Georgia"/>
                <a:cs typeface="Georgia"/>
              </a:rPr>
              <a:t>szinten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:</a:t>
            </a:r>
            <a:r>
              <a:rPr sz="2200" spc="-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naponta</a:t>
            </a:r>
            <a:r>
              <a:rPr sz="2200" spc="-6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változó</a:t>
            </a:r>
            <a:r>
              <a:rPr sz="22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tételsor,</a:t>
            </a:r>
            <a:r>
              <a:rPr sz="22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naponta</a:t>
            </a:r>
            <a:r>
              <a:rPr sz="22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25</a:t>
            </a:r>
            <a:r>
              <a:rPr sz="2200" spc="-9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Georgia"/>
                <a:cs typeface="Georgia"/>
              </a:rPr>
              <a:t>tétel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135"/>
              </a:spcBef>
              <a:buFont typeface="Arial"/>
              <a:buChar char="►"/>
            </a:pPr>
            <a:endParaRPr sz="2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►"/>
              <a:tabLst>
                <a:tab pos="355600" algn="l"/>
              </a:tabLst>
            </a:pP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2200" spc="-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témakörök</a:t>
            </a:r>
            <a:r>
              <a:rPr sz="2200" spc="-6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(mindkét</a:t>
            </a:r>
            <a:r>
              <a:rPr sz="22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szinten)</a:t>
            </a:r>
            <a:r>
              <a:rPr sz="22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ugyanazok,</a:t>
            </a:r>
            <a:r>
              <a:rPr sz="22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mint</a:t>
            </a:r>
            <a:r>
              <a:rPr sz="2200" spc="-6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2200" spc="-6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gyakorlati</a:t>
            </a:r>
            <a:r>
              <a:rPr sz="22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Georgia"/>
                <a:cs typeface="Georgia"/>
              </a:rPr>
              <a:t>vizsgán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8978" rIns="0" bIns="0" rtlCol="0">
            <a:spAutoFit/>
          </a:bodyPr>
          <a:lstStyle/>
          <a:p>
            <a:pPr marL="203835">
              <a:lnSpc>
                <a:spcPct val="100000"/>
              </a:lnSpc>
              <a:spcBef>
                <a:spcPts val="95"/>
              </a:spcBef>
            </a:pPr>
            <a:r>
              <a:rPr dirty="0"/>
              <a:t>A</a:t>
            </a:r>
            <a:r>
              <a:rPr spc="-125" dirty="0"/>
              <a:t> </a:t>
            </a:r>
            <a:r>
              <a:rPr dirty="0"/>
              <a:t>SZÓBELI</a:t>
            </a:r>
            <a:r>
              <a:rPr spc="-100" dirty="0"/>
              <a:t> </a:t>
            </a:r>
            <a:r>
              <a:rPr dirty="0"/>
              <a:t>TÉTEL</a:t>
            </a:r>
            <a:r>
              <a:rPr spc="-120" dirty="0"/>
              <a:t> </a:t>
            </a:r>
            <a:r>
              <a:rPr dirty="0"/>
              <a:t>KÉT</a:t>
            </a:r>
            <a:r>
              <a:rPr spc="-120" dirty="0"/>
              <a:t> </a:t>
            </a:r>
            <a:r>
              <a:rPr spc="-10" dirty="0"/>
              <a:t>FELADATBÓL</a:t>
            </a:r>
            <a:r>
              <a:rPr spc="-90" dirty="0"/>
              <a:t> </a:t>
            </a:r>
            <a:r>
              <a:rPr spc="-25" dirty="0"/>
              <a:t>ÁLL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2072462"/>
            <a:ext cx="11296015" cy="3231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SzPct val="77777"/>
              <a:buFont typeface="Arial"/>
              <a:buChar char="►"/>
              <a:tabLst>
                <a:tab pos="355600" algn="l"/>
                <a:tab pos="377825" algn="l"/>
              </a:tabLst>
            </a:pPr>
            <a:r>
              <a:rPr sz="3600" dirty="0">
                <a:solidFill>
                  <a:srgbClr val="FFFFFF"/>
                </a:solidFill>
                <a:latin typeface="Georgia"/>
                <a:cs typeface="Georgia"/>
              </a:rPr>
              <a:t>	A)</a:t>
            </a:r>
            <a:r>
              <a:rPr sz="36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600" dirty="0">
                <a:solidFill>
                  <a:srgbClr val="FFFFFF"/>
                </a:solidFill>
                <a:latin typeface="Georgia"/>
                <a:cs typeface="Georgia"/>
              </a:rPr>
              <a:t>feladat:</a:t>
            </a:r>
            <a:r>
              <a:rPr sz="36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600" dirty="0">
                <a:solidFill>
                  <a:srgbClr val="FFFFFF"/>
                </a:solidFill>
                <a:latin typeface="Georgia"/>
                <a:cs typeface="Georgia"/>
              </a:rPr>
              <a:t>Szövegszerkesztés,</a:t>
            </a:r>
            <a:r>
              <a:rPr sz="36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600" dirty="0">
                <a:solidFill>
                  <a:srgbClr val="FFFFFF"/>
                </a:solidFill>
                <a:latin typeface="Georgia"/>
                <a:cs typeface="Georgia"/>
              </a:rPr>
              <a:t>Számítógépes</a:t>
            </a:r>
            <a:r>
              <a:rPr sz="36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600" dirty="0">
                <a:solidFill>
                  <a:srgbClr val="FFFFFF"/>
                </a:solidFill>
                <a:latin typeface="Georgia"/>
                <a:cs typeface="Georgia"/>
              </a:rPr>
              <a:t>grafika</a:t>
            </a:r>
            <a:r>
              <a:rPr sz="36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600" spc="-25" dirty="0">
                <a:solidFill>
                  <a:srgbClr val="FFFFFF"/>
                </a:solidFill>
                <a:latin typeface="Georgia"/>
                <a:cs typeface="Georgia"/>
              </a:rPr>
              <a:t>és </a:t>
            </a:r>
            <a:r>
              <a:rPr sz="3600" dirty="0">
                <a:solidFill>
                  <a:srgbClr val="FFFFFF"/>
                </a:solidFill>
                <a:latin typeface="Georgia"/>
                <a:cs typeface="Georgia"/>
              </a:rPr>
              <a:t>képszerkesztés,</a:t>
            </a:r>
            <a:r>
              <a:rPr sz="3600" spc="-1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600" dirty="0">
                <a:solidFill>
                  <a:srgbClr val="FFFFFF"/>
                </a:solidFill>
                <a:latin typeface="Georgia"/>
                <a:cs typeface="Georgia"/>
              </a:rPr>
              <a:t>Bemutatókészítés,</a:t>
            </a:r>
            <a:r>
              <a:rPr sz="3600" spc="-8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Georgia"/>
                <a:cs typeface="Georgia"/>
              </a:rPr>
              <a:t>Táblázatkezelés,</a:t>
            </a:r>
            <a:endParaRPr sz="3600">
              <a:latin typeface="Georgia"/>
              <a:cs typeface="Georgia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3600" spc="-10" dirty="0">
                <a:solidFill>
                  <a:srgbClr val="FFFFFF"/>
                </a:solidFill>
                <a:latin typeface="Georgia"/>
                <a:cs typeface="Georgia"/>
              </a:rPr>
              <a:t>Adatbázis-</a:t>
            </a:r>
            <a:r>
              <a:rPr sz="3600" dirty="0">
                <a:solidFill>
                  <a:srgbClr val="FFFFFF"/>
                </a:solidFill>
                <a:latin typeface="Georgia"/>
                <a:cs typeface="Georgia"/>
              </a:rPr>
              <a:t>kezelés</a:t>
            </a:r>
            <a:r>
              <a:rPr sz="36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600" dirty="0">
                <a:solidFill>
                  <a:srgbClr val="FFFFFF"/>
                </a:solidFill>
                <a:latin typeface="Georgia"/>
                <a:cs typeface="Georgia"/>
              </a:rPr>
              <a:t>témakörökhöz</a:t>
            </a:r>
            <a:r>
              <a:rPr sz="36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Georgia"/>
                <a:cs typeface="Georgia"/>
              </a:rPr>
              <a:t>kapcsolódóan</a:t>
            </a:r>
            <a:endParaRPr sz="3600">
              <a:latin typeface="Georgia"/>
              <a:cs typeface="Georgia"/>
            </a:endParaRPr>
          </a:p>
          <a:p>
            <a:pPr marL="355600" marR="866775" indent="-342900">
              <a:lnSpc>
                <a:spcPct val="100000"/>
              </a:lnSpc>
              <a:spcBef>
                <a:spcPts val="3635"/>
              </a:spcBef>
              <a:buSzPct val="77777"/>
              <a:buFont typeface="Arial"/>
              <a:buChar char="►"/>
              <a:tabLst>
                <a:tab pos="355600" algn="l"/>
                <a:tab pos="377825" algn="l"/>
              </a:tabLst>
            </a:pPr>
            <a:r>
              <a:rPr sz="3600" dirty="0">
                <a:solidFill>
                  <a:srgbClr val="FFFFFF"/>
                </a:solidFill>
                <a:latin typeface="Georgia"/>
                <a:cs typeface="Georgia"/>
              </a:rPr>
              <a:t>	B)</a:t>
            </a:r>
            <a:r>
              <a:rPr sz="36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600" dirty="0">
                <a:solidFill>
                  <a:srgbClr val="FFFFFF"/>
                </a:solidFill>
                <a:latin typeface="Georgia"/>
                <a:cs typeface="Georgia"/>
              </a:rPr>
              <a:t>feladat:</a:t>
            </a:r>
            <a:r>
              <a:rPr sz="36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600" dirty="0">
                <a:solidFill>
                  <a:srgbClr val="FFFFFF"/>
                </a:solidFill>
                <a:latin typeface="Georgia"/>
                <a:cs typeface="Georgia"/>
              </a:rPr>
              <a:t>egy</a:t>
            </a:r>
            <a:r>
              <a:rPr sz="36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600" dirty="0">
                <a:solidFill>
                  <a:srgbClr val="FFFFFF"/>
                </a:solidFill>
                <a:latin typeface="Georgia"/>
                <a:cs typeface="Georgia"/>
              </a:rPr>
              <a:t>programozási</a:t>
            </a:r>
            <a:r>
              <a:rPr sz="36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600" dirty="0">
                <a:solidFill>
                  <a:srgbClr val="FFFFFF"/>
                </a:solidFill>
                <a:latin typeface="Georgia"/>
                <a:cs typeface="Georgia"/>
              </a:rPr>
              <a:t>feladat</a:t>
            </a:r>
            <a:r>
              <a:rPr sz="36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600" dirty="0">
                <a:solidFill>
                  <a:srgbClr val="FFFFFF"/>
                </a:solidFill>
                <a:latin typeface="Georgia"/>
                <a:cs typeface="Georgia"/>
              </a:rPr>
              <a:t>megoldása</a:t>
            </a:r>
            <a:r>
              <a:rPr sz="36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600" spc="-25" dirty="0">
                <a:solidFill>
                  <a:srgbClr val="FFFFFF"/>
                </a:solidFill>
                <a:latin typeface="Georgia"/>
                <a:cs typeface="Georgia"/>
              </a:rPr>
              <a:t>és </a:t>
            </a:r>
            <a:r>
              <a:rPr sz="3600" spc="-10" dirty="0">
                <a:solidFill>
                  <a:srgbClr val="FFFFFF"/>
                </a:solidFill>
                <a:latin typeface="Georgia"/>
                <a:cs typeface="Georgia"/>
              </a:rPr>
              <a:t>bemutatása</a:t>
            </a:r>
            <a:endParaRPr sz="3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0890" rIns="0" bIns="0" rtlCol="0">
            <a:spAutoFit/>
          </a:bodyPr>
          <a:lstStyle/>
          <a:p>
            <a:pPr marL="2908300">
              <a:lnSpc>
                <a:spcPct val="100000"/>
              </a:lnSpc>
              <a:spcBef>
                <a:spcPts val="95"/>
              </a:spcBef>
            </a:pPr>
            <a:r>
              <a:rPr dirty="0"/>
              <a:t>RÉGEBBI</a:t>
            </a:r>
            <a:r>
              <a:rPr spc="-180" dirty="0"/>
              <a:t> </a:t>
            </a:r>
            <a:r>
              <a:rPr spc="-10" dirty="0"/>
              <a:t>FELADATSOROK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608" y="1581810"/>
            <a:ext cx="9416415" cy="221043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54330" indent="-341630">
              <a:lnSpc>
                <a:spcPct val="100000"/>
              </a:lnSpc>
              <a:spcBef>
                <a:spcPts val="1095"/>
              </a:spcBef>
              <a:buSzPct val="86363"/>
              <a:buFont typeface="Arial"/>
              <a:buChar char="►"/>
              <a:tabLst>
                <a:tab pos="354330" algn="l"/>
              </a:tabLst>
            </a:pP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Oktatási</a:t>
            </a:r>
            <a:r>
              <a:rPr sz="22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Georgia"/>
                <a:cs typeface="Georgia"/>
              </a:rPr>
              <a:t>Hivatal\Köznevelés\Érettségi\Korábbi</a:t>
            </a:r>
            <a:r>
              <a:rPr sz="22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írásbeli</a:t>
            </a:r>
            <a:r>
              <a:rPr sz="22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Georgia"/>
                <a:cs typeface="Georgia"/>
              </a:rPr>
              <a:t>feladatsorok…</a:t>
            </a:r>
            <a:endParaRPr sz="2200" dirty="0">
              <a:latin typeface="Georgia"/>
              <a:cs typeface="Georgia"/>
            </a:endParaRPr>
          </a:p>
          <a:p>
            <a:pPr marL="354330" indent="-341630">
              <a:lnSpc>
                <a:spcPct val="100000"/>
              </a:lnSpc>
              <a:spcBef>
                <a:spcPts val="1000"/>
              </a:spcBef>
              <a:buSzPct val="86363"/>
              <a:buFont typeface="Arial"/>
              <a:buChar char="►"/>
              <a:tabLst>
                <a:tab pos="354330" algn="l"/>
              </a:tabLst>
            </a:pPr>
            <a:r>
              <a:rPr sz="2200" u="sng" spc="-10" dirty="0">
                <a:solidFill>
                  <a:srgbClr val="EF522B"/>
                </a:solidFill>
                <a:uFill>
                  <a:solidFill>
                    <a:srgbClr val="EF522B"/>
                  </a:solidFill>
                </a:uFill>
                <a:latin typeface="Georgia"/>
                <a:cs typeface="Georgia"/>
                <a:hlinkClick r:id="rId2"/>
              </a:rPr>
              <a:t>https://www.oktatas.hu/kozneveles/erettsegi/feladatsorok</a:t>
            </a:r>
            <a:endParaRPr sz="22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145"/>
              </a:spcBef>
              <a:buFont typeface="Arial"/>
              <a:buChar char="►"/>
            </a:pPr>
            <a:endParaRPr sz="2200" dirty="0">
              <a:latin typeface="Georgia"/>
              <a:cs typeface="Georgia"/>
            </a:endParaRPr>
          </a:p>
          <a:p>
            <a:pPr marL="354330" marR="5080" indent="-341630">
              <a:lnSpc>
                <a:spcPct val="100000"/>
              </a:lnSpc>
              <a:buSzPct val="86363"/>
              <a:buFont typeface="Arial"/>
              <a:buChar char="►"/>
              <a:tabLst>
                <a:tab pos="355600" algn="l"/>
              </a:tabLst>
            </a:pPr>
            <a:r>
              <a:rPr lang="hu-HU" sz="2200" dirty="0" smtClean="0">
                <a:solidFill>
                  <a:srgbClr val="FFFFFF"/>
                </a:solidFill>
                <a:latin typeface="Georgia"/>
                <a:cs typeface="Georgia"/>
              </a:rPr>
              <a:t>Ha a</a:t>
            </a:r>
            <a:r>
              <a:rPr sz="2200" spc="-75" dirty="0" smtClean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tantárgyankénti</a:t>
            </a:r>
            <a:r>
              <a:rPr sz="22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Georgia"/>
                <a:cs typeface="Georgia"/>
              </a:rPr>
              <a:t>keresésben</a:t>
            </a:r>
            <a:r>
              <a:rPr sz="22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még</a:t>
            </a:r>
            <a:r>
              <a:rPr sz="220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nincs</a:t>
            </a:r>
            <a:r>
              <a:rPr sz="2200" spc="-6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benne</a:t>
            </a:r>
            <a:r>
              <a:rPr sz="22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2200" spc="-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digitális</a:t>
            </a:r>
            <a:r>
              <a:rPr sz="22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kultúra,</a:t>
            </a:r>
            <a:r>
              <a:rPr sz="22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FF0000"/>
                </a:solidFill>
                <a:latin typeface="Georgia"/>
                <a:cs typeface="Georgia"/>
              </a:rPr>
              <a:t>csak</a:t>
            </a:r>
            <a:r>
              <a:rPr sz="2200" b="1" spc="-7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200" b="1" spc="-50" dirty="0">
                <a:solidFill>
                  <a:srgbClr val="FF0000"/>
                </a:solidFill>
                <a:latin typeface="Georgia"/>
                <a:cs typeface="Georgia"/>
              </a:rPr>
              <a:t>a </a:t>
            </a:r>
            <a:r>
              <a:rPr sz="2200" b="1" dirty="0" err="1" smtClean="0">
                <a:solidFill>
                  <a:srgbClr val="FF0000"/>
                </a:solidFill>
                <a:latin typeface="Georgia"/>
                <a:cs typeface="Georgia"/>
              </a:rPr>
              <a:t>vizsgaidőszak</a:t>
            </a:r>
            <a:r>
              <a:rPr sz="2200" b="1" spc="-75" dirty="0" smtClean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FF0000"/>
                </a:solidFill>
                <a:latin typeface="Georgia"/>
                <a:cs typeface="Georgia"/>
              </a:rPr>
              <a:t>szerinti</a:t>
            </a:r>
            <a:r>
              <a:rPr sz="2200" b="1" spc="-7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FF0000"/>
                </a:solidFill>
                <a:latin typeface="Georgia"/>
                <a:cs typeface="Georgia"/>
              </a:rPr>
              <a:t>kereséssel</a:t>
            </a:r>
            <a:r>
              <a:rPr sz="2200" b="1" spc="-6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lehet</a:t>
            </a:r>
            <a:r>
              <a:rPr sz="2200" spc="-6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Georgia"/>
                <a:cs typeface="Georgia"/>
              </a:rPr>
              <a:t>megtalálni!</a:t>
            </a:r>
            <a:endParaRPr sz="2200" dirty="0">
              <a:latin typeface="Georgia"/>
              <a:cs typeface="Georgia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295400" y="4495800"/>
            <a:ext cx="937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u="sng" dirty="0" smtClean="0">
                <a:solidFill>
                  <a:srgbClr val="00B0F0"/>
                </a:solidFill>
                <a:latin typeface="Georgia" panose="02040502050405020303" pitchFamily="18" charset="0"/>
              </a:rPr>
              <a:t>Köszönöm a figyelmet, jó vizsgázást kívánok !</a:t>
            </a:r>
            <a:endParaRPr lang="hu-HU" sz="3600" u="sng" dirty="0">
              <a:solidFill>
                <a:srgbClr val="00B0F0"/>
              </a:solidFill>
              <a:latin typeface="Georgia" panose="02040502050405020303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9753600" y="5943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Deme Nándor</a:t>
            </a:r>
            <a:endParaRPr lang="hu-HU" sz="2400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HITELES</a:t>
            </a:r>
            <a:r>
              <a:rPr sz="3600" spc="-60" dirty="0"/>
              <a:t> </a:t>
            </a:r>
            <a:r>
              <a:rPr sz="3600" dirty="0"/>
              <a:t>INFORMÁCIÓ:</a:t>
            </a:r>
            <a:r>
              <a:rPr sz="3600" spc="-70" dirty="0"/>
              <a:t> </a:t>
            </a:r>
            <a:r>
              <a:rPr sz="3600" u="sng" spc="-10" dirty="0">
                <a:solidFill>
                  <a:srgbClr val="EF522B"/>
                </a:solidFill>
                <a:uFill>
                  <a:solidFill>
                    <a:srgbClr val="EF522B"/>
                  </a:solidFill>
                </a:uFill>
                <a:hlinkClick r:id="rId2"/>
              </a:rPr>
              <a:t>HTTP://WWW.OKTATAS.HU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92323" y="1502663"/>
            <a:ext cx="7007352" cy="535533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0890" rIns="0" bIns="0" rtlCol="0">
            <a:spAutoFit/>
          </a:bodyPr>
          <a:lstStyle/>
          <a:p>
            <a:pPr marL="2908300">
              <a:lnSpc>
                <a:spcPct val="100000"/>
              </a:lnSpc>
              <a:spcBef>
                <a:spcPts val="95"/>
              </a:spcBef>
            </a:pPr>
            <a:r>
              <a:rPr dirty="0"/>
              <a:t>DIGITÁLIS</a:t>
            </a:r>
            <a:r>
              <a:rPr spc="-190" dirty="0"/>
              <a:t> </a:t>
            </a:r>
            <a:r>
              <a:rPr spc="-10" dirty="0"/>
              <a:t>KULTÚRA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78382" y="1752726"/>
            <a:ext cx="8207375" cy="2418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►"/>
              <a:tabLst>
                <a:tab pos="355600" algn="l"/>
              </a:tabLst>
            </a:pP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2024</a:t>
            </a:r>
            <a:r>
              <a:rPr sz="2200" spc="-9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tavasztól</a:t>
            </a:r>
            <a:r>
              <a:rPr sz="2200" spc="-8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csak</a:t>
            </a:r>
            <a:r>
              <a:rPr sz="2200" spc="-9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digitális</a:t>
            </a:r>
            <a:r>
              <a:rPr sz="2200" spc="-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kultúra</a:t>
            </a:r>
            <a:r>
              <a:rPr sz="2200" spc="-8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tantárgyból</a:t>
            </a:r>
            <a:r>
              <a:rPr sz="22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tehető</a:t>
            </a:r>
            <a:r>
              <a:rPr sz="2200" spc="-8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Georgia"/>
                <a:cs typeface="Georgia"/>
              </a:rPr>
              <a:t>vizsga</a:t>
            </a:r>
            <a:endParaRPr sz="22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145"/>
              </a:spcBef>
              <a:buFont typeface="Arial"/>
              <a:buChar char="►"/>
            </a:pPr>
            <a:endParaRPr sz="2200" dirty="0">
              <a:latin typeface="Georgia"/>
              <a:cs typeface="Georgia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►"/>
              <a:tabLst>
                <a:tab pos="354965" algn="l"/>
              </a:tabLst>
            </a:pP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22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régi</a:t>
            </a:r>
            <a:r>
              <a:rPr sz="22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NAT</a:t>
            </a:r>
            <a:r>
              <a:rPr sz="22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szerint</a:t>
            </a:r>
            <a:r>
              <a:rPr sz="22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tanulók</a:t>
            </a:r>
            <a:r>
              <a:rPr sz="22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(12.c)</a:t>
            </a:r>
            <a:r>
              <a:rPr sz="22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FFFF"/>
                </a:solidFill>
                <a:latin typeface="Georgia"/>
                <a:cs typeface="Georgia"/>
              </a:rPr>
              <a:t>is</a:t>
            </a:r>
            <a:r>
              <a:rPr sz="22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FF0000"/>
                </a:solidFill>
                <a:latin typeface="Georgia"/>
                <a:cs typeface="Georgia"/>
              </a:rPr>
              <a:t>csak</a:t>
            </a:r>
            <a:r>
              <a:rPr sz="2200" b="1" spc="-5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FF0000"/>
                </a:solidFill>
                <a:latin typeface="Georgia"/>
                <a:cs typeface="Georgia"/>
              </a:rPr>
              <a:t>digitális</a:t>
            </a:r>
            <a:r>
              <a:rPr sz="2200" b="1" spc="-4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200" b="1" spc="-10" dirty="0">
                <a:solidFill>
                  <a:srgbClr val="FF0000"/>
                </a:solidFill>
                <a:latin typeface="Georgia"/>
                <a:cs typeface="Georgia"/>
              </a:rPr>
              <a:t>kultúrából</a:t>
            </a:r>
            <a:endParaRPr sz="2200" dirty="0">
              <a:latin typeface="Georgia"/>
              <a:cs typeface="Georgia"/>
            </a:endParaRPr>
          </a:p>
          <a:p>
            <a:pPr marL="355600">
              <a:lnSpc>
                <a:spcPct val="100000"/>
              </a:lnSpc>
            </a:pPr>
            <a:r>
              <a:rPr sz="2200" spc="-10" dirty="0">
                <a:solidFill>
                  <a:srgbClr val="FFFFFF"/>
                </a:solidFill>
                <a:latin typeface="Georgia"/>
                <a:cs typeface="Georgia"/>
              </a:rPr>
              <a:t>vizsgázhatnak</a:t>
            </a:r>
            <a:endParaRPr sz="22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135"/>
              </a:spcBef>
            </a:pPr>
            <a:endParaRPr sz="2200" dirty="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►"/>
              <a:tabLst>
                <a:tab pos="355600" algn="l"/>
              </a:tabLst>
            </a:pPr>
            <a:r>
              <a:rPr sz="2200" u="sng" spc="-10" dirty="0">
                <a:solidFill>
                  <a:srgbClr val="EF522B"/>
                </a:solidFill>
                <a:uFill>
                  <a:solidFill>
                    <a:srgbClr val="EF522B"/>
                  </a:solidFill>
                </a:uFill>
                <a:latin typeface="Georgia"/>
                <a:cs typeface="Georgia"/>
                <a:hlinkClick r:id="rId2"/>
              </a:rPr>
              <a:t>dig_kult_2024.pdf</a:t>
            </a:r>
            <a:r>
              <a:rPr sz="2200" spc="-10" dirty="0">
                <a:solidFill>
                  <a:srgbClr val="FFFFFF"/>
                </a:solidFill>
                <a:latin typeface="Georgia"/>
                <a:cs typeface="Georgia"/>
              </a:rPr>
              <a:t>:</a:t>
            </a:r>
            <a:r>
              <a:rPr sz="22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Georgia"/>
                <a:cs typeface="Georgia"/>
              </a:rPr>
              <a:t>vizsgakövetelmények</a:t>
            </a:r>
            <a:endParaRPr sz="22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0890" rIns="0" bIns="0" rtlCol="0">
            <a:spAutoFit/>
          </a:bodyPr>
          <a:lstStyle/>
          <a:p>
            <a:pPr marL="29083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VIZSGARÉSZEK</a:t>
            </a:r>
            <a:r>
              <a:rPr spc="-140" dirty="0"/>
              <a:t> </a:t>
            </a:r>
            <a:r>
              <a:rPr b="1" spc="-10" dirty="0">
                <a:solidFill>
                  <a:srgbClr val="FF0000"/>
                </a:solidFill>
                <a:latin typeface="Georgia"/>
                <a:cs typeface="Georgia"/>
              </a:rPr>
              <a:t>KÖZÉP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87294" y="1446720"/>
            <a:ext cx="2470785" cy="577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465"/>
              </a:lnSpc>
            </a:pPr>
            <a:r>
              <a:rPr sz="4000" b="1" spc="-20" dirty="0">
                <a:solidFill>
                  <a:srgbClr val="FF0000"/>
                </a:solidFill>
                <a:latin typeface="Georgia"/>
                <a:cs typeface="Georgia"/>
              </a:rPr>
              <a:t>SZINTEN</a:t>
            </a:r>
            <a:endParaRPr sz="4000">
              <a:latin typeface="Georgia"/>
              <a:cs typeface="Georg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31468" y="1478407"/>
          <a:ext cx="9865359" cy="3710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7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1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849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Gyakorlati</a:t>
                      </a:r>
                      <a:r>
                        <a:rPr sz="2400" b="1" spc="-3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vizsga</a:t>
                      </a:r>
                      <a:endParaRPr sz="2400">
                        <a:latin typeface="Georgia"/>
                        <a:cs typeface="Georg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(2025.</a:t>
                      </a:r>
                      <a:r>
                        <a:rPr sz="2400" b="1" spc="-3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május</a:t>
                      </a:r>
                      <a:r>
                        <a:rPr sz="2400" b="1" spc="-3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12.</a:t>
                      </a:r>
                      <a:r>
                        <a:rPr sz="2400" b="1" spc="-5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hétfő,</a:t>
                      </a:r>
                      <a:endParaRPr sz="2400">
                        <a:latin typeface="Georgia"/>
                        <a:cs typeface="Georgia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8:00)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2D2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Szóbeli</a:t>
                      </a:r>
                      <a:r>
                        <a:rPr sz="2400" b="1" spc="-10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vizsga</a:t>
                      </a:r>
                      <a:endParaRPr sz="2400">
                        <a:latin typeface="Georgia"/>
                        <a:cs typeface="Georgia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CSAK</a:t>
                      </a:r>
                      <a:r>
                        <a:rPr sz="2400" b="1" spc="-10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SPECIÁLIS</a:t>
                      </a:r>
                      <a:r>
                        <a:rPr sz="2400" b="1" spc="-9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ESETBEN!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2D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4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180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perc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15</a:t>
                      </a:r>
                      <a:r>
                        <a:rPr sz="24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perc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4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100</a:t>
                      </a:r>
                      <a:r>
                        <a:rPr sz="2400" spc="-4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pont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50</a:t>
                      </a:r>
                      <a:r>
                        <a:rPr sz="24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pont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9175">
                <a:tc>
                  <a:txBody>
                    <a:bodyPr/>
                    <a:lstStyle/>
                    <a:p>
                      <a:pPr marL="1664970" marR="471170" indent="-118872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spc="-10" dirty="0">
                          <a:latin typeface="Georgia"/>
                          <a:cs typeface="Georgia"/>
                        </a:rPr>
                        <a:t>Számítógéppel</a:t>
                      </a:r>
                      <a:r>
                        <a:rPr sz="2400" spc="-7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10" dirty="0">
                          <a:latin typeface="Georgia"/>
                          <a:cs typeface="Georgia"/>
                        </a:rPr>
                        <a:t>megoldandó feladatsor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marL="1214120" marR="358140" indent="-847725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Egy</a:t>
                      </a:r>
                      <a:r>
                        <a:rPr sz="2400" spc="-7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dirty="0">
                          <a:latin typeface="Georgia"/>
                          <a:cs typeface="Georgia"/>
                        </a:rPr>
                        <a:t>tétel</a:t>
                      </a:r>
                      <a:r>
                        <a:rPr sz="2400" spc="-6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dirty="0">
                          <a:latin typeface="Georgia"/>
                          <a:cs typeface="Georgia"/>
                        </a:rPr>
                        <a:t>kifejtése,</a:t>
                      </a:r>
                      <a:r>
                        <a:rPr sz="2400" spc="-7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dirty="0">
                          <a:latin typeface="Georgia"/>
                          <a:cs typeface="Georgia"/>
                        </a:rPr>
                        <a:t>és</a:t>
                      </a:r>
                      <a:r>
                        <a:rPr sz="2400" spc="-6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dirty="0">
                          <a:latin typeface="Georgia"/>
                          <a:cs typeface="Georgia"/>
                        </a:rPr>
                        <a:t>párbeszéd</a:t>
                      </a:r>
                      <a:r>
                        <a:rPr sz="2400" spc="-50" dirty="0">
                          <a:latin typeface="Georgia"/>
                          <a:cs typeface="Georgia"/>
                        </a:rPr>
                        <a:t> a </a:t>
                      </a:r>
                      <a:r>
                        <a:rPr sz="2400" dirty="0">
                          <a:latin typeface="Georgia"/>
                          <a:cs typeface="Georgia"/>
                        </a:rPr>
                        <a:t>tétellel</a:t>
                      </a:r>
                      <a:r>
                        <a:rPr sz="2400" spc="-5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10" dirty="0">
                          <a:latin typeface="Georgia"/>
                          <a:cs typeface="Georgia"/>
                        </a:rPr>
                        <a:t>kapcsolatban</a:t>
                      </a:r>
                      <a:endParaRPr sz="2400" dirty="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062329" y="5092956"/>
            <a:ext cx="9755505" cy="1559560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100"/>
              </a:spcBef>
              <a:buClr>
                <a:srgbClr val="85D1D7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Szóbeli</a:t>
            </a:r>
            <a:r>
              <a:rPr sz="28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vizsga</a:t>
            </a:r>
            <a:r>
              <a:rPr sz="28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alapesetben</a:t>
            </a:r>
            <a:r>
              <a:rPr sz="28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nincs</a:t>
            </a:r>
            <a:endParaRPr sz="2800">
              <a:latin typeface="Georgia"/>
              <a:cs typeface="Georgia"/>
            </a:endParaRPr>
          </a:p>
          <a:p>
            <a:pPr marL="355600" marR="5080" indent="-343535">
              <a:lnSpc>
                <a:spcPct val="100000"/>
              </a:lnSpc>
              <a:spcBef>
                <a:spcPts val="1000"/>
              </a:spcBef>
              <a:buClr>
                <a:srgbClr val="85D1D7"/>
              </a:buClr>
              <a:buSzPct val="78571"/>
              <a:buFont typeface="Arial"/>
              <a:buChar char="►"/>
              <a:tabLst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Csak</a:t>
            </a:r>
            <a:r>
              <a:rPr sz="280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akkor</a:t>
            </a:r>
            <a:r>
              <a:rPr sz="28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van,</a:t>
            </a:r>
            <a:r>
              <a:rPr sz="2800" spc="-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ha</a:t>
            </a:r>
            <a:r>
              <a:rPr sz="28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pl.</a:t>
            </a:r>
            <a:r>
              <a:rPr sz="280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valaki</a:t>
            </a:r>
            <a:r>
              <a:rPr sz="2800" spc="-6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28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gyakorlatit</a:t>
            </a:r>
            <a:r>
              <a:rPr sz="28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szóbelivel</a:t>
            </a:r>
            <a:r>
              <a:rPr sz="2800" spc="-8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pótolja,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vagy</a:t>
            </a:r>
            <a:r>
              <a:rPr sz="2800" spc="-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Georgia"/>
                <a:cs typeface="Georgia"/>
              </a:rPr>
              <a:t>12%-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24%</a:t>
            </a:r>
            <a:r>
              <a:rPr sz="28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közötti</a:t>
            </a:r>
            <a:r>
              <a:rPr sz="280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280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gyakorlati</a:t>
            </a:r>
            <a:r>
              <a:rPr sz="28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eredménye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3049" rIns="0" bIns="0" rtlCol="0">
            <a:spAutoFit/>
          </a:bodyPr>
          <a:lstStyle/>
          <a:p>
            <a:pPr marL="29083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VIZSGARÉSZEK</a:t>
            </a:r>
            <a:r>
              <a:rPr sz="3600" spc="-90" dirty="0"/>
              <a:t> </a:t>
            </a:r>
            <a:r>
              <a:rPr sz="3600" b="1" dirty="0">
                <a:solidFill>
                  <a:srgbClr val="FF0000"/>
                </a:solidFill>
                <a:latin typeface="Georgia"/>
                <a:cs typeface="Georgia"/>
              </a:rPr>
              <a:t>EMELT</a:t>
            </a:r>
            <a:r>
              <a:rPr sz="3600" b="1" spc="-10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3600" b="1" spc="-10" dirty="0">
                <a:solidFill>
                  <a:srgbClr val="FF0000"/>
                </a:solidFill>
                <a:latin typeface="Georgia"/>
                <a:cs typeface="Georgia"/>
              </a:rPr>
              <a:t>SZINTEN</a:t>
            </a:r>
            <a:endParaRPr sz="3600">
              <a:latin typeface="Georgia"/>
              <a:cs typeface="Georg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37183" y="2126488"/>
          <a:ext cx="9826625" cy="3710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55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1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84935">
                <a:tc>
                  <a:txBody>
                    <a:bodyPr/>
                    <a:lstStyle/>
                    <a:p>
                      <a:pPr marL="542290" marR="537210" algn="ctr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Gyakorlati</a:t>
                      </a:r>
                      <a:r>
                        <a:rPr sz="2400" b="1" spc="-8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vizsga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(2025.</a:t>
                      </a:r>
                      <a:r>
                        <a:rPr sz="2400" b="1" spc="-1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május</a:t>
                      </a:r>
                      <a:r>
                        <a:rPr sz="2400" b="1" spc="-2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19.</a:t>
                      </a:r>
                      <a:r>
                        <a:rPr sz="2400" b="1" spc="-2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hétfő,</a:t>
                      </a:r>
                      <a:endParaRPr sz="2400">
                        <a:latin typeface="Georgia"/>
                        <a:cs typeface="Georg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8:00)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2D28"/>
                    </a:solidFill>
                  </a:tcPr>
                </a:tc>
                <a:tc>
                  <a:txBody>
                    <a:bodyPr/>
                    <a:lstStyle/>
                    <a:p>
                      <a:pPr marL="1000760" marR="372745" indent="-619125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Szóbeli</a:t>
                      </a:r>
                      <a:r>
                        <a:rPr sz="2400" b="1" spc="-1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vizsga</a:t>
                      </a:r>
                      <a:r>
                        <a:rPr sz="2400" b="1" spc="-3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–</a:t>
                      </a:r>
                      <a:r>
                        <a:rPr sz="2400" b="1" spc="-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mindig</a:t>
                      </a:r>
                      <a:r>
                        <a:rPr sz="2400" b="1" spc="-3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spc="-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van!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(2025.</a:t>
                      </a:r>
                      <a:r>
                        <a:rPr sz="2400" b="1" spc="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06.03-06.11.)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2D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4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240</a:t>
                      </a:r>
                      <a:r>
                        <a:rPr sz="24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perc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20</a:t>
                      </a:r>
                      <a:r>
                        <a:rPr sz="24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perc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4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120</a:t>
                      </a:r>
                      <a:r>
                        <a:rPr sz="2400" spc="-4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pont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30</a:t>
                      </a:r>
                      <a:r>
                        <a:rPr sz="2400" spc="-3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pont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9175">
                <a:tc>
                  <a:txBody>
                    <a:bodyPr/>
                    <a:lstStyle/>
                    <a:p>
                      <a:pPr marL="1655445" marR="462280" indent="-1189355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spc="-10" dirty="0">
                          <a:latin typeface="Georgia"/>
                          <a:cs typeface="Georgia"/>
                        </a:rPr>
                        <a:t>Számítógéppel</a:t>
                      </a:r>
                      <a:r>
                        <a:rPr sz="2400" spc="-7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10" dirty="0">
                          <a:latin typeface="Georgia"/>
                          <a:cs typeface="Georgia"/>
                        </a:rPr>
                        <a:t>megoldandó feladatsor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marL="1205230" marR="349250" indent="-84963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Egy</a:t>
                      </a:r>
                      <a:r>
                        <a:rPr sz="2400" spc="-7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dirty="0">
                          <a:latin typeface="Georgia"/>
                          <a:cs typeface="Georgia"/>
                        </a:rPr>
                        <a:t>tétel</a:t>
                      </a:r>
                      <a:r>
                        <a:rPr sz="2400" spc="-6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dirty="0">
                          <a:latin typeface="Georgia"/>
                          <a:cs typeface="Georgia"/>
                        </a:rPr>
                        <a:t>kifejtése,</a:t>
                      </a:r>
                      <a:r>
                        <a:rPr sz="2400" spc="-7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dirty="0">
                          <a:latin typeface="Georgia"/>
                          <a:cs typeface="Georgia"/>
                        </a:rPr>
                        <a:t>és</a:t>
                      </a:r>
                      <a:r>
                        <a:rPr sz="2400" spc="-6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dirty="0">
                          <a:latin typeface="Georgia"/>
                          <a:cs typeface="Georgia"/>
                        </a:rPr>
                        <a:t>párbeszéd</a:t>
                      </a:r>
                      <a:r>
                        <a:rPr sz="2400" spc="-50" dirty="0">
                          <a:latin typeface="Georgia"/>
                          <a:cs typeface="Georgia"/>
                        </a:rPr>
                        <a:t> a </a:t>
                      </a:r>
                      <a:r>
                        <a:rPr sz="2400" dirty="0">
                          <a:latin typeface="Georgia"/>
                          <a:cs typeface="Georgia"/>
                        </a:rPr>
                        <a:t>tétellel</a:t>
                      </a:r>
                      <a:r>
                        <a:rPr sz="2400" spc="-6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10" dirty="0">
                          <a:latin typeface="Georgia"/>
                          <a:cs typeface="Georgia"/>
                        </a:rPr>
                        <a:t>kapcsolatban</a:t>
                      </a:r>
                      <a:endParaRPr sz="2400" dirty="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332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A</a:t>
            </a:r>
            <a:r>
              <a:rPr sz="3200" spc="-100" dirty="0"/>
              <a:t> </a:t>
            </a:r>
            <a:r>
              <a:rPr sz="3200" dirty="0"/>
              <a:t>GYAKORLATI</a:t>
            </a:r>
            <a:r>
              <a:rPr sz="3200" spc="-75" dirty="0"/>
              <a:t> </a:t>
            </a:r>
            <a:r>
              <a:rPr sz="3200" dirty="0"/>
              <a:t>VIZSGA</a:t>
            </a:r>
            <a:r>
              <a:rPr sz="3200" spc="-90" dirty="0"/>
              <a:t> </a:t>
            </a:r>
            <a:r>
              <a:rPr sz="3200" dirty="0"/>
              <a:t>RÉSZEI</a:t>
            </a:r>
            <a:r>
              <a:rPr sz="3200" spc="-80" dirty="0"/>
              <a:t> </a:t>
            </a:r>
            <a:r>
              <a:rPr sz="3200" b="1" dirty="0">
                <a:solidFill>
                  <a:srgbClr val="FF0000"/>
                </a:solidFill>
                <a:latin typeface="Georgia"/>
                <a:cs typeface="Georgia"/>
              </a:rPr>
              <a:t>KÖZÉP</a:t>
            </a:r>
            <a:r>
              <a:rPr sz="3200" b="1" spc="-9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3200" b="1" spc="-10" dirty="0">
                <a:solidFill>
                  <a:srgbClr val="FF0000"/>
                </a:solidFill>
                <a:latin typeface="Georgia"/>
                <a:cs typeface="Georgia"/>
              </a:rPr>
              <a:t>SZINTEN</a:t>
            </a:r>
            <a:endParaRPr sz="3200">
              <a:latin typeface="Georgia"/>
              <a:cs typeface="Georg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01015" y="2054479"/>
          <a:ext cx="10297159" cy="4286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2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3415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Témakör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2D2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Idő</a:t>
                      </a:r>
                      <a:r>
                        <a:rPr sz="2400" b="1" spc="-5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(kb.)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2D2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Pontszám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2D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415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400" spc="-10" dirty="0">
                          <a:latin typeface="Georgia"/>
                          <a:cs typeface="Georgia"/>
                        </a:rPr>
                        <a:t>Szövegszerkesztés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45</a:t>
                      </a:r>
                      <a:r>
                        <a:rPr sz="2400" spc="-2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perc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25</a:t>
                      </a:r>
                      <a:r>
                        <a:rPr sz="2400" spc="-1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pont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9175">
                <a:tc>
                  <a:txBody>
                    <a:bodyPr/>
                    <a:lstStyle/>
                    <a:p>
                      <a:pPr marL="89535" marR="82804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spc="-10" dirty="0">
                          <a:latin typeface="Georgia"/>
                          <a:cs typeface="Georgia"/>
                        </a:rPr>
                        <a:t>Számítógépes</a:t>
                      </a:r>
                      <a:r>
                        <a:rPr sz="2400" spc="-6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dirty="0">
                          <a:latin typeface="Georgia"/>
                          <a:cs typeface="Georgia"/>
                        </a:rPr>
                        <a:t>grafika</a:t>
                      </a:r>
                      <a:r>
                        <a:rPr sz="2400" spc="-6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dirty="0">
                          <a:latin typeface="Georgia"/>
                          <a:cs typeface="Georgia"/>
                        </a:rPr>
                        <a:t>és</a:t>
                      </a:r>
                      <a:r>
                        <a:rPr sz="2400" spc="-6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10" dirty="0">
                          <a:latin typeface="Georgia"/>
                          <a:cs typeface="Georgia"/>
                        </a:rPr>
                        <a:t>képszerkesztés Bemutatókészítés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1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35</a:t>
                      </a:r>
                      <a:r>
                        <a:rPr sz="24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perc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3187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1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20</a:t>
                      </a:r>
                      <a:r>
                        <a:rPr sz="24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pont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3187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415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spc="-10" dirty="0">
                          <a:latin typeface="Georgia"/>
                          <a:cs typeface="Georgia"/>
                        </a:rPr>
                        <a:t>Táblázatkezelés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40</a:t>
                      </a:r>
                      <a:r>
                        <a:rPr sz="2400" spc="-1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perc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25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 pont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415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spc="-20" dirty="0">
                          <a:latin typeface="Georgia"/>
                          <a:cs typeface="Georgia"/>
                        </a:rPr>
                        <a:t>Adatbázis-</a:t>
                      </a:r>
                      <a:r>
                        <a:rPr sz="2400" spc="-10" dirty="0">
                          <a:latin typeface="Georgia"/>
                          <a:cs typeface="Georgia"/>
                        </a:rPr>
                        <a:t>kezelés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30</a:t>
                      </a:r>
                      <a:r>
                        <a:rPr sz="2400" spc="-3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perc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15</a:t>
                      </a:r>
                      <a:r>
                        <a:rPr sz="2400" spc="-3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pont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3415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spc="-10" dirty="0">
                          <a:latin typeface="Georgia"/>
                          <a:cs typeface="Georgia"/>
                        </a:rPr>
                        <a:t>Algoritmizálás</a:t>
                      </a:r>
                      <a:r>
                        <a:rPr sz="2400" spc="-3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dirty="0">
                          <a:latin typeface="Georgia"/>
                          <a:cs typeface="Georgia"/>
                        </a:rPr>
                        <a:t>és</a:t>
                      </a:r>
                      <a:r>
                        <a:rPr sz="2400" spc="-3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10" dirty="0">
                          <a:latin typeface="Georgia"/>
                          <a:cs typeface="Georgia"/>
                        </a:rPr>
                        <a:t>programozás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30</a:t>
                      </a:r>
                      <a:r>
                        <a:rPr sz="2400" spc="-3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perc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15</a:t>
                      </a:r>
                      <a:r>
                        <a:rPr sz="2400" spc="-3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pont</a:t>
                      </a:r>
                      <a:endParaRPr sz="2400" dirty="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177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A</a:t>
            </a:r>
            <a:r>
              <a:rPr sz="3200" spc="-65" dirty="0"/>
              <a:t> </a:t>
            </a:r>
            <a:r>
              <a:rPr sz="3200" dirty="0"/>
              <a:t>GYAKORLATI</a:t>
            </a:r>
            <a:r>
              <a:rPr sz="3200" spc="-50" dirty="0"/>
              <a:t> </a:t>
            </a:r>
            <a:r>
              <a:rPr sz="3200" dirty="0"/>
              <a:t>VIZSGA</a:t>
            </a:r>
            <a:r>
              <a:rPr sz="3200" spc="-60" dirty="0"/>
              <a:t> </a:t>
            </a:r>
            <a:r>
              <a:rPr sz="3200" dirty="0"/>
              <a:t>RÉSZEI</a:t>
            </a:r>
            <a:r>
              <a:rPr sz="3200" spc="-60" dirty="0"/>
              <a:t> </a:t>
            </a:r>
            <a:r>
              <a:rPr sz="3200" b="1" dirty="0">
                <a:solidFill>
                  <a:srgbClr val="FF0000"/>
                </a:solidFill>
                <a:latin typeface="Georgia"/>
                <a:cs typeface="Georgia"/>
              </a:rPr>
              <a:t>EMELT</a:t>
            </a:r>
            <a:r>
              <a:rPr sz="3200" b="1" spc="-6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3200" b="1" spc="-10" dirty="0">
                <a:solidFill>
                  <a:srgbClr val="FF0000"/>
                </a:solidFill>
                <a:latin typeface="Georgia"/>
                <a:cs typeface="Georgia"/>
              </a:rPr>
              <a:t>SZINTEN</a:t>
            </a:r>
            <a:endParaRPr sz="3200">
              <a:latin typeface="Georgia"/>
              <a:cs typeface="Georg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3069" y="1593850"/>
          <a:ext cx="10224770" cy="4320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91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5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8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341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Témakör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2D2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Idő</a:t>
                      </a:r>
                      <a:r>
                        <a:rPr sz="2400" b="1" spc="-5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(kb.)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2D2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Pontszám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2D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453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400" spc="-10" dirty="0">
                          <a:latin typeface="Georgia"/>
                          <a:cs typeface="Georgia"/>
                        </a:rPr>
                        <a:t>Dokumentumkészítés</a:t>
                      </a:r>
                      <a:endParaRPr sz="2400">
                        <a:latin typeface="Georgia"/>
                        <a:cs typeface="Georgia"/>
                      </a:endParaRPr>
                    </a:p>
                    <a:p>
                      <a:pPr marR="1437005" algn="r">
                        <a:lnSpc>
                          <a:spcPct val="100000"/>
                        </a:lnSpc>
                        <a:spcBef>
                          <a:spcPts val="2400"/>
                        </a:spcBef>
                      </a:pPr>
                      <a:r>
                        <a:rPr sz="2400" b="1" spc="-20" dirty="0">
                          <a:latin typeface="Georgia"/>
                          <a:cs typeface="Georgia"/>
                        </a:rPr>
                        <a:t>vagy</a:t>
                      </a:r>
                      <a:endParaRPr sz="2400">
                        <a:latin typeface="Georgia"/>
                        <a:cs typeface="Georgia"/>
                      </a:endParaRPr>
                    </a:p>
                    <a:p>
                      <a:pPr marR="1384935" algn="r">
                        <a:lnSpc>
                          <a:spcPct val="100000"/>
                        </a:lnSpc>
                        <a:spcBef>
                          <a:spcPts val="2405"/>
                        </a:spcBef>
                      </a:pPr>
                      <a:r>
                        <a:rPr sz="2400" spc="-10" dirty="0">
                          <a:latin typeface="Georgia"/>
                          <a:cs typeface="Georgia"/>
                        </a:rPr>
                        <a:t>Táblázatkezelés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70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perc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35</a:t>
                      </a:r>
                      <a:r>
                        <a:rPr sz="24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pont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41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spc="-20" dirty="0">
                          <a:latin typeface="Georgia"/>
                          <a:cs typeface="Georgia"/>
                        </a:rPr>
                        <a:t>Adatbázis-</a:t>
                      </a:r>
                      <a:r>
                        <a:rPr sz="2400" spc="-10" dirty="0">
                          <a:latin typeface="Georgia"/>
                          <a:cs typeface="Georgia"/>
                        </a:rPr>
                        <a:t>kezelés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70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perc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35</a:t>
                      </a:r>
                      <a:r>
                        <a:rPr sz="24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pont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917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Algoritmizálás</a:t>
                      </a:r>
                      <a:r>
                        <a:rPr sz="2400" spc="-7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5" dirty="0">
                          <a:latin typeface="Georgia"/>
                          <a:cs typeface="Georgia"/>
                        </a:rPr>
                        <a:t>és</a:t>
                      </a:r>
                      <a:endParaRPr sz="2400">
                        <a:latin typeface="Georgia"/>
                        <a:cs typeface="Georgia"/>
                      </a:endParaRPr>
                    </a:p>
                    <a:p>
                      <a:pPr marL="90170">
                        <a:lnSpc>
                          <a:spcPct val="100000"/>
                        </a:lnSpc>
                      </a:pPr>
                      <a:r>
                        <a:rPr sz="2400" spc="-10" dirty="0">
                          <a:latin typeface="Georgia"/>
                          <a:cs typeface="Georgia"/>
                        </a:rPr>
                        <a:t>programozás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1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100</a:t>
                      </a:r>
                      <a:r>
                        <a:rPr sz="2400" spc="-4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perc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3187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10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50</a:t>
                      </a:r>
                      <a:r>
                        <a:rPr sz="24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20" dirty="0">
                          <a:latin typeface="Georgia"/>
                          <a:cs typeface="Georgia"/>
                        </a:rPr>
                        <a:t>pont</a:t>
                      </a:r>
                      <a:endParaRPr sz="2400" dirty="0">
                        <a:latin typeface="Georgia"/>
                        <a:cs typeface="Georgia"/>
                      </a:endParaRPr>
                    </a:p>
                  </a:txBody>
                  <a:tcPr marL="0" marR="0" marT="3187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1137" rIns="0" bIns="0" rtlCol="0">
            <a:spAutoFit/>
          </a:bodyPr>
          <a:lstStyle/>
          <a:p>
            <a:pPr marL="77978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ÉRDEMJEGY</a:t>
            </a:r>
            <a:r>
              <a:rPr sz="3600" spc="-70" dirty="0"/>
              <a:t> </a:t>
            </a:r>
            <a:r>
              <a:rPr sz="3600" dirty="0"/>
              <a:t>PONTHATÁROK</a:t>
            </a:r>
            <a:r>
              <a:rPr sz="3600" spc="-55" dirty="0"/>
              <a:t> </a:t>
            </a:r>
            <a:r>
              <a:rPr sz="3600" dirty="0">
                <a:solidFill>
                  <a:srgbClr val="FF0000"/>
                </a:solidFill>
              </a:rPr>
              <a:t>KÖZÉP</a:t>
            </a:r>
            <a:r>
              <a:rPr sz="3600" spc="-70" dirty="0">
                <a:solidFill>
                  <a:srgbClr val="FF0000"/>
                </a:solidFill>
              </a:rPr>
              <a:t> </a:t>
            </a:r>
            <a:r>
              <a:rPr sz="3600" spc="-10" dirty="0">
                <a:solidFill>
                  <a:srgbClr val="FF0000"/>
                </a:solidFill>
              </a:rPr>
              <a:t>SZINTEN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815973" y="2414523"/>
          <a:ext cx="8229600" cy="31076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159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b="1" spc="-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Jegy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2D2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Százalék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2D2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Pontszám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2D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spc="-50" dirty="0">
                          <a:latin typeface="Georgia"/>
                          <a:cs typeface="Georgia"/>
                        </a:rPr>
                        <a:t>5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dirty="0">
                          <a:latin typeface="Georgia"/>
                          <a:cs typeface="Georgia"/>
                        </a:rPr>
                        <a:t>80%</a:t>
                      </a:r>
                      <a:r>
                        <a:rPr sz="2800" spc="-4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800" dirty="0">
                          <a:latin typeface="Georgia"/>
                          <a:cs typeface="Georgia"/>
                        </a:rPr>
                        <a:t>-</a:t>
                      </a:r>
                      <a:r>
                        <a:rPr sz="2800" spc="-3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800" spc="-20" dirty="0">
                          <a:latin typeface="Georgia"/>
                          <a:cs typeface="Georgia"/>
                        </a:rPr>
                        <a:t>100%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spc="-25" dirty="0">
                          <a:latin typeface="Georgia"/>
                          <a:cs typeface="Georgia"/>
                        </a:rPr>
                        <a:t>80-100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50" dirty="0">
                          <a:latin typeface="Georgia"/>
                          <a:cs typeface="Georgia"/>
                        </a:rPr>
                        <a:t>4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dirty="0">
                          <a:latin typeface="Georgia"/>
                          <a:cs typeface="Georgia"/>
                        </a:rPr>
                        <a:t>60%</a:t>
                      </a:r>
                      <a:r>
                        <a:rPr sz="2800" spc="-3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800" dirty="0">
                          <a:latin typeface="Georgia"/>
                          <a:cs typeface="Georgia"/>
                        </a:rPr>
                        <a:t>-</a:t>
                      </a:r>
                      <a:r>
                        <a:rPr sz="2800" spc="-3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800" spc="-25" dirty="0">
                          <a:latin typeface="Georgia"/>
                          <a:cs typeface="Georgia"/>
                        </a:rPr>
                        <a:t>79%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25" dirty="0">
                          <a:latin typeface="Georgia"/>
                          <a:cs typeface="Georgia"/>
                        </a:rPr>
                        <a:t>60-79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50" dirty="0">
                          <a:latin typeface="Georgia"/>
                          <a:cs typeface="Georgia"/>
                        </a:rPr>
                        <a:t>3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dirty="0">
                          <a:latin typeface="Georgia"/>
                          <a:cs typeface="Georgia"/>
                        </a:rPr>
                        <a:t>40%</a:t>
                      </a:r>
                      <a:r>
                        <a:rPr sz="2800" spc="-3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800" dirty="0">
                          <a:latin typeface="Georgia"/>
                          <a:cs typeface="Georgia"/>
                        </a:rPr>
                        <a:t>-</a:t>
                      </a:r>
                      <a:r>
                        <a:rPr sz="2800" spc="-3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800" spc="-25" dirty="0">
                          <a:latin typeface="Georgia"/>
                          <a:cs typeface="Georgia"/>
                        </a:rPr>
                        <a:t>59%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25" dirty="0">
                          <a:latin typeface="Georgia"/>
                          <a:cs typeface="Georgia"/>
                        </a:rPr>
                        <a:t>40-59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50" dirty="0">
                          <a:latin typeface="Georgia"/>
                          <a:cs typeface="Georgia"/>
                        </a:rPr>
                        <a:t>2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dirty="0">
                          <a:latin typeface="Georgia"/>
                          <a:cs typeface="Georgia"/>
                        </a:rPr>
                        <a:t>25%</a:t>
                      </a:r>
                      <a:r>
                        <a:rPr sz="2800" spc="-3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800" dirty="0">
                          <a:latin typeface="Georgia"/>
                          <a:cs typeface="Georgia"/>
                        </a:rPr>
                        <a:t>-</a:t>
                      </a:r>
                      <a:r>
                        <a:rPr sz="2800" spc="-3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800" spc="-25" dirty="0">
                          <a:latin typeface="Georgia"/>
                          <a:cs typeface="Georgia"/>
                        </a:rPr>
                        <a:t>39%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10" dirty="0">
                          <a:latin typeface="Georgia"/>
                          <a:cs typeface="Georgia"/>
                        </a:rPr>
                        <a:t>25-</a:t>
                      </a:r>
                      <a:r>
                        <a:rPr sz="2800" spc="-25" dirty="0">
                          <a:latin typeface="Georgia"/>
                          <a:cs typeface="Georgia"/>
                        </a:rPr>
                        <a:t>39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50" dirty="0">
                          <a:latin typeface="Georgia"/>
                          <a:cs typeface="Georgia"/>
                        </a:rPr>
                        <a:t>1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dirty="0">
                          <a:latin typeface="Georgia"/>
                          <a:cs typeface="Georgia"/>
                        </a:rPr>
                        <a:t>0%</a:t>
                      </a:r>
                      <a:r>
                        <a:rPr sz="2800" spc="-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800" dirty="0">
                          <a:latin typeface="Georgia"/>
                          <a:cs typeface="Georgia"/>
                        </a:rPr>
                        <a:t>-</a:t>
                      </a:r>
                      <a:r>
                        <a:rPr sz="2800" spc="-2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800" spc="-25" dirty="0">
                          <a:latin typeface="Georgia"/>
                          <a:cs typeface="Georgia"/>
                        </a:rPr>
                        <a:t>24%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20" dirty="0">
                          <a:latin typeface="Georgia"/>
                          <a:cs typeface="Georgia"/>
                        </a:rPr>
                        <a:t>0-</a:t>
                      </a:r>
                      <a:r>
                        <a:rPr sz="2800" spc="-25" dirty="0">
                          <a:latin typeface="Georgia"/>
                          <a:cs typeface="Georgia"/>
                        </a:rPr>
                        <a:t>24</a:t>
                      </a:r>
                      <a:endParaRPr sz="2800" dirty="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2796" y="1285443"/>
            <a:ext cx="102590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ÉRDEMJEGY</a:t>
            </a:r>
            <a:r>
              <a:rPr sz="3600" spc="-50" dirty="0"/>
              <a:t> </a:t>
            </a:r>
            <a:r>
              <a:rPr sz="3600" dirty="0"/>
              <a:t>PONTHATÁROK</a:t>
            </a:r>
            <a:r>
              <a:rPr sz="3600" spc="-25" dirty="0"/>
              <a:t> </a:t>
            </a:r>
            <a:r>
              <a:rPr sz="3600" dirty="0">
                <a:solidFill>
                  <a:srgbClr val="FF0000"/>
                </a:solidFill>
              </a:rPr>
              <a:t>EMELT</a:t>
            </a:r>
            <a:r>
              <a:rPr sz="3600" spc="-55" dirty="0">
                <a:solidFill>
                  <a:srgbClr val="FF0000"/>
                </a:solidFill>
              </a:rPr>
              <a:t> </a:t>
            </a:r>
            <a:r>
              <a:rPr sz="3600" spc="-10" dirty="0">
                <a:solidFill>
                  <a:srgbClr val="FF0000"/>
                </a:solidFill>
              </a:rPr>
              <a:t>SZINTEN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974850" y="2486532"/>
          <a:ext cx="8229600" cy="31076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b="1" spc="-2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Jegy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2D2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Százalék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2D2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b="1" spc="-10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Pontszám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2D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50" dirty="0">
                          <a:latin typeface="Georgia"/>
                          <a:cs typeface="Georgia"/>
                        </a:rPr>
                        <a:t>5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dirty="0">
                          <a:latin typeface="Georgia"/>
                          <a:cs typeface="Georgia"/>
                        </a:rPr>
                        <a:t>60%</a:t>
                      </a:r>
                      <a:r>
                        <a:rPr sz="2800" spc="-3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800" dirty="0">
                          <a:latin typeface="Georgia"/>
                          <a:cs typeface="Georgia"/>
                        </a:rPr>
                        <a:t>-</a:t>
                      </a:r>
                      <a:r>
                        <a:rPr sz="2800" spc="-3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800" spc="-20" dirty="0">
                          <a:latin typeface="Georgia"/>
                          <a:cs typeface="Georgia"/>
                        </a:rPr>
                        <a:t>100%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25" dirty="0">
                          <a:latin typeface="Georgia"/>
                          <a:cs typeface="Georgia"/>
                        </a:rPr>
                        <a:t>90-150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50" dirty="0">
                          <a:latin typeface="Georgia"/>
                          <a:cs typeface="Georgia"/>
                        </a:rPr>
                        <a:t>4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dirty="0">
                          <a:latin typeface="Georgia"/>
                          <a:cs typeface="Georgia"/>
                        </a:rPr>
                        <a:t>47%</a:t>
                      </a:r>
                      <a:r>
                        <a:rPr sz="2800" spc="-2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800" dirty="0">
                          <a:latin typeface="Georgia"/>
                          <a:cs typeface="Georgia"/>
                        </a:rPr>
                        <a:t>-</a:t>
                      </a:r>
                      <a:r>
                        <a:rPr sz="2800" spc="-3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800" spc="-25" dirty="0">
                          <a:latin typeface="Georgia"/>
                          <a:cs typeface="Georgia"/>
                        </a:rPr>
                        <a:t>59%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25" dirty="0">
                          <a:latin typeface="Georgia"/>
                          <a:cs typeface="Georgia"/>
                        </a:rPr>
                        <a:t>71-89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50" dirty="0">
                          <a:latin typeface="Georgia"/>
                          <a:cs typeface="Georgia"/>
                        </a:rPr>
                        <a:t>3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dirty="0">
                          <a:latin typeface="Georgia"/>
                          <a:cs typeface="Georgia"/>
                        </a:rPr>
                        <a:t>33%</a:t>
                      </a:r>
                      <a:r>
                        <a:rPr sz="2800" spc="-2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800" dirty="0">
                          <a:latin typeface="Georgia"/>
                          <a:cs typeface="Georgia"/>
                        </a:rPr>
                        <a:t>-</a:t>
                      </a:r>
                      <a:r>
                        <a:rPr sz="2800" spc="-25" dirty="0">
                          <a:latin typeface="Georgia"/>
                          <a:cs typeface="Georgia"/>
                        </a:rPr>
                        <a:t> 46%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10" dirty="0">
                          <a:latin typeface="Georgia"/>
                          <a:cs typeface="Georgia"/>
                        </a:rPr>
                        <a:t>50-</a:t>
                      </a:r>
                      <a:r>
                        <a:rPr sz="2800" spc="-25" dirty="0">
                          <a:latin typeface="Georgia"/>
                          <a:cs typeface="Georgia"/>
                        </a:rPr>
                        <a:t>70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50" dirty="0">
                          <a:latin typeface="Georgia"/>
                          <a:cs typeface="Georgia"/>
                        </a:rPr>
                        <a:t>2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dirty="0">
                          <a:latin typeface="Georgia"/>
                          <a:cs typeface="Georgia"/>
                        </a:rPr>
                        <a:t>25%</a:t>
                      </a:r>
                      <a:r>
                        <a:rPr sz="2800" spc="-4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800" dirty="0">
                          <a:latin typeface="Georgia"/>
                          <a:cs typeface="Georgia"/>
                        </a:rPr>
                        <a:t>-</a:t>
                      </a:r>
                      <a:r>
                        <a:rPr sz="2800" spc="-3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800" spc="-25" dirty="0">
                          <a:latin typeface="Georgia"/>
                          <a:cs typeface="Georgia"/>
                        </a:rPr>
                        <a:t>32%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25" dirty="0">
                          <a:latin typeface="Georgia"/>
                          <a:cs typeface="Georgia"/>
                        </a:rPr>
                        <a:t>38-59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7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50" dirty="0">
                          <a:latin typeface="Georgia"/>
                          <a:cs typeface="Georgia"/>
                        </a:rPr>
                        <a:t>1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20" dirty="0">
                          <a:latin typeface="Georgia"/>
                          <a:cs typeface="Georgia"/>
                        </a:rPr>
                        <a:t>0%-</a:t>
                      </a:r>
                      <a:r>
                        <a:rPr sz="2800" spc="-25" dirty="0">
                          <a:latin typeface="Georgia"/>
                          <a:cs typeface="Georgia"/>
                        </a:rPr>
                        <a:t>24%</a:t>
                      </a:r>
                      <a:endParaRPr sz="2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spc="-20" dirty="0">
                          <a:latin typeface="Georgia"/>
                          <a:cs typeface="Georgia"/>
                        </a:rPr>
                        <a:t>0-</a:t>
                      </a:r>
                      <a:r>
                        <a:rPr sz="2800" spc="-25" dirty="0">
                          <a:latin typeface="Georgia"/>
                          <a:cs typeface="Georgia"/>
                        </a:rPr>
                        <a:t>37</a:t>
                      </a:r>
                      <a:endParaRPr sz="2800" dirty="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2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F522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TM04033921[[fn=Damaszt]]</Template>
  <TotalTime>0</TotalTime>
  <Words>438</Words>
  <Application>Microsoft Office PowerPoint</Application>
  <PresentationFormat>Szélesvásznú</PresentationFormat>
  <Paragraphs>132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8" baseType="lpstr">
      <vt:lpstr>Arial</vt:lpstr>
      <vt:lpstr>Calibri</vt:lpstr>
      <vt:lpstr>Edwardian Script ITC</vt:lpstr>
      <vt:lpstr>Georgia</vt:lpstr>
      <vt:lpstr>Times New Roman</vt:lpstr>
      <vt:lpstr>Office Theme</vt:lpstr>
      <vt:lpstr>ÁLTALÁNOS TUDNIVALÓK A DIGITÁLIS KULTÚRA ÉRETTSÉGIRŐL</vt:lpstr>
      <vt:lpstr>HITELES INFORMÁCIÓ: HTTP://WWW.OKTATAS.HU</vt:lpstr>
      <vt:lpstr>DIGITÁLIS KULTÚRA</vt:lpstr>
      <vt:lpstr>VIZSGARÉSZEK KÖZÉP</vt:lpstr>
      <vt:lpstr>VIZSGARÉSZEK EMELT SZINTEN</vt:lpstr>
      <vt:lpstr>A GYAKORLATI VIZSGA RÉSZEI KÖZÉP SZINTEN</vt:lpstr>
      <vt:lpstr>A GYAKORLATI VIZSGA RÉSZEI EMELT SZINTEN</vt:lpstr>
      <vt:lpstr>ÉRDEMJEGY PONTHATÁROK KÖZÉP SZINTEN</vt:lpstr>
      <vt:lpstr>ÉRDEMJEGY PONTHATÁROK EMELT SZINTEN</vt:lpstr>
      <vt:lpstr>SZÓBELI T ÉTELSOROK JELLEMZŐI</vt:lpstr>
      <vt:lpstr>A SZÓBELI TÉTEL KÉT FELADATBÓL ÁLL</vt:lpstr>
      <vt:lpstr>RÉGEBBI FELADATSOROK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2025-04-01T11:44:49Z</dcterms:created>
  <dcterms:modified xsi:type="dcterms:W3CDTF">2025-04-01T12:24:03Z</dcterms:modified>
</cp:coreProperties>
</file>